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i7D/xsqfh2QpmhIRDgRwvoj4k3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38C5F6-62F9-4D2D-AA57-8C8669273FA1}">
  <a:tblStyle styleId="{6438C5F6-62F9-4D2D-AA57-8C8669273FA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5074CA76-DB20-4F72-A57A-0D090BC679C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fill>
          <a:solidFill>
            <a:srgbClr val="DEE7D0"/>
          </a:solidFill>
        </a:fill>
      </a:tcStyle>
    </a:band1H>
    <a:band2H>
      <a:tcTxStyle/>
    </a:band2H>
    <a:band1V>
      <a:tcTxStyle/>
      <a:tcStyle>
        <a:fill>
          <a:solidFill>
            <a:srgbClr val="DEE7D0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FF3E9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EFF3E9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4bb23d5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a4bb23d5e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8.jpg"/><Relationship Id="rId6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10" Type="http://schemas.openxmlformats.org/officeDocument/2006/relationships/image" Target="../media/image8.jpg"/><Relationship Id="rId9" Type="http://schemas.openxmlformats.org/officeDocument/2006/relationships/image" Target="../media/image9.jp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52.jpg"/><Relationship Id="rId5" Type="http://schemas.openxmlformats.org/officeDocument/2006/relationships/image" Target="../media/image20.png"/><Relationship Id="rId6" Type="http://schemas.openxmlformats.org/officeDocument/2006/relationships/image" Target="../media/image51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9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0900" y="0"/>
            <a:ext cx="60325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3800" y="0"/>
            <a:ext cx="3556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4597400"/>
            <a:ext cx="8636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8100" y="7010400"/>
            <a:ext cx="8636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28700" y="5410200"/>
            <a:ext cx="91695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4조</a:t>
            </a:r>
            <a:endParaRPr b="0" i="0" sz="9700" u="none" cap="none" strike="noStrike">
              <a:solidFill>
                <a:srgbClr val="605C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NOISE_C</a:t>
            </a:r>
            <a:r>
              <a:rPr lang="ko-KR" sz="9700">
                <a:solidFill>
                  <a:srgbClr val="605C59"/>
                </a:solidFill>
              </a:rPr>
              <a:t>A</a:t>
            </a:r>
            <a:r>
              <a:rPr b="0" i="0" lang="ko-KR" sz="9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9700" u="none" cap="none" strike="noStrike">
              <a:solidFill>
                <a:srgbClr val="605C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641400" y="6812425"/>
            <a:ext cx="9944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2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" y="29464"/>
            <a:ext cx="38989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838200" y="8394700"/>
            <a:ext cx="24638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787400" y="6769100"/>
            <a:ext cx="29210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배달비</a:t>
            </a:r>
            <a:r>
              <a:rPr b="0" i="0" lang="ko-KR" sz="5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www.notion.so/image/https%3A%2F%2Fprod-files-secure.s3.us-west-2.amazonaws.com%2F5a6ad087-1421-47bd-9b8b-198701f1425d%2F47496093-42a6-4624-a3c8-91bad971232e%2F1000011300.jpg?table=block&amp;id=21e3b54c-3939-454f-ba82-f1446164f4a3&amp;spaceId=5a6ad087-1421-47bd-9b8b-198701f1425d&amp;width=1420&amp;userId=161d872b-594c-81e0-97e1-0002d2878204&amp;cache=v2" id="183" name="Google Shape;183;p9"/>
          <p:cNvSpPr/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www.notion.so/image/https%3A%2F%2Fprod-files-secure.s3.us-west-2.amazonaws.com%2F5a6ad087-1421-47bd-9b8b-198701f1425d%2F47496093-42a6-4624-a3c8-91bad971232e%2F1000011300.jpg?table=block&amp;id=21e3b54c-3939-454f-ba82-f1446164f4a3&amp;spaceId=5a6ad087-1421-47bd-9b8b-198701f1425d&amp;width=1420&amp;userId=161d872b-594c-81e0-97e1-0002d2878204&amp;cache=v2" id="184" name="Google Shape;184;p9"/>
          <p:cNvSpPr/>
          <p:nvPr/>
        </p:nvSpPr>
        <p:spPr>
          <a:xfrm>
            <a:off x="3206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www.notion.so/image/https%3A%2F%2Fprod-files-secure.s3.us-west-2.amazonaws.com%2F5a6ad087-1421-47bd-9b8b-198701f1425d%2F47496093-42a6-4624-a3c8-91bad971232e%2F1000011300.jpg?table=block&amp;id=21e3b54c-3939-454f-ba82-f1446164f4a3&amp;spaceId=5a6ad087-1421-47bd-9b8b-198701f1425d&amp;width=1420&amp;userId=161d872b-594c-81e0-97e1-0002d2878204&amp;cache=v2" id="185" name="Google Shape;185;p9"/>
          <p:cNvSpPr/>
          <p:nvPr/>
        </p:nvSpPr>
        <p:spPr>
          <a:xfrm>
            <a:off x="4730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028700"/>
            <a:ext cx="12801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mg.seoul.co.kr/img/upload/2024/07/10/SSC_20240710174646_O2.jpg"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4152900"/>
            <a:ext cx="4762500" cy="5057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quot;배달수수료 인하로 점주부담 지금보다 최대 36% 줄어든다&quot;" id="188" name="Google Shape;18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12400" y="4152900"/>
            <a:ext cx="7314324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/>
          <p:nvPr/>
        </p:nvSpPr>
        <p:spPr>
          <a:xfrm>
            <a:off x="0" y="0"/>
            <a:ext cx="8943975" cy="10287000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0" y="-13949"/>
            <a:ext cx="8943975" cy="2079765"/>
          </a:xfrm>
          <a:prstGeom prst="rect">
            <a:avLst/>
          </a:prstGeom>
          <a:solidFill>
            <a:srgbClr val="A9BDCE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/>
          <p:nvPr/>
        </p:nvSpPr>
        <p:spPr>
          <a:xfrm rot="5400000">
            <a:off x="6540383" y="5075954"/>
            <a:ext cx="4248351" cy="135093"/>
          </a:xfrm>
          <a:prstGeom prst="roundRect">
            <a:avLst>
              <a:gd fmla="val 50000" name="adj"/>
            </a:avLst>
          </a:prstGeom>
          <a:solidFill>
            <a:srgbClr val="8B9AA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0" y="7635904"/>
            <a:ext cx="8943975" cy="2651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7394433" y="7928711"/>
            <a:ext cx="1475898" cy="753816"/>
          </a:xfrm>
          <a:prstGeom prst="roundRect">
            <a:avLst>
              <a:gd fmla="val 16667" name="adj"/>
            </a:avLst>
          </a:prstGeom>
          <a:solidFill>
            <a:srgbClr val="FFEC42"/>
          </a:solidFill>
          <a:ln cap="flat" cmpd="sng" w="9525">
            <a:solidFill>
              <a:srgbClr val="E8D7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354332" y="449060"/>
            <a:ext cx="1202054" cy="1091132"/>
          </a:xfrm>
          <a:prstGeom prst="roundRect">
            <a:avLst>
              <a:gd fmla="val 38244" name="adj"/>
            </a:avLst>
          </a:prstGeom>
          <a:solidFill>
            <a:srgbClr val="423630"/>
          </a:solidFill>
          <a:ln cap="flat" cmpd="sng" w="25400">
            <a:solidFill>
              <a:srgbClr val="BDC2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7648699" y="8028620"/>
            <a:ext cx="9673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전송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998278" y="293580"/>
            <a:ext cx="546980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짜장면 먹을 사람 여기 모여라~!!</a:t>
            </a:r>
            <a:endParaRPr b="1" sz="1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998278" y="994626"/>
            <a:ext cx="575983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홍콩반점(중식)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서울특별시 동작구 보라매로 87 신이빌딩 5층</a:t>
            </a:r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10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207" name="Google Shape;207;p10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208" name="Google Shape;208;p10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10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0" name="Google Shape;210;p10"/>
          <p:cNvSpPr txBox="1"/>
          <p:nvPr/>
        </p:nvSpPr>
        <p:spPr>
          <a:xfrm>
            <a:off x="10799377" y="1263192"/>
            <a:ext cx="546980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채팅방과 종합 장바구니 생성</a:t>
            </a:r>
            <a:endParaRPr b="1" sz="32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1" name="Google Shape;211;p10"/>
          <p:cNvGraphicFramePr/>
          <p:nvPr/>
        </p:nvGraphicFramePr>
        <p:xfrm>
          <a:off x="9685191" y="22939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{6438C5F6-62F9-4D2D-AA57-8C8669273FA1}</a:tableStyleId>
              </a:tblPr>
              <a:tblGrid>
                <a:gridCol w="1924550"/>
                <a:gridCol w="1924550"/>
                <a:gridCol w="1924550"/>
                <a:gridCol w="1924550"/>
              </a:tblGrid>
              <a:tr h="1235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68575" marB="68575" marR="137150" marL="137150"/>
                </a:tc>
              </a:tr>
              <a:tr h="130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8575" marB="68575" marR="137150" marL="137150"/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</a:txBody>
                  <a:tcPr marT="68575" marB="68575" marR="137150" marL="137150"/>
                </a:tc>
              </a:tr>
              <a:tr h="130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68575" marB="68575" marR="137150" marL="137150"/>
                </a:tc>
                <a:tc vMerge="1"/>
              </a:tr>
              <a:tr h="1301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</a:txBody>
                  <a:tcPr marT="68575" marB="68575" marR="137150" marL="137150"/>
                </a:tc>
                <a:tc vMerge="1"/>
              </a:tr>
            </a:tbl>
          </a:graphicData>
        </a:graphic>
      </p:graphicFrame>
      <p:sp>
        <p:nvSpPr>
          <p:cNvPr id="212" name="Google Shape;212;p10"/>
          <p:cNvSpPr/>
          <p:nvPr/>
        </p:nvSpPr>
        <p:spPr>
          <a:xfrm>
            <a:off x="1400616" y="2424331"/>
            <a:ext cx="5977731" cy="1148716"/>
          </a:xfrm>
          <a:prstGeom prst="roundRect">
            <a:avLst>
              <a:gd fmla="val 16667" name="adj"/>
            </a:avLst>
          </a:prstGeom>
          <a:solidFill>
            <a:srgbClr val="FAFCFD">
              <a:alpha val="77647"/>
            </a:srgbClr>
          </a:solidFill>
          <a:ln cap="flat" cmpd="sng" w="9525">
            <a:solidFill>
              <a:srgbClr val="DEDF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 txBox="1"/>
          <p:nvPr/>
        </p:nvSpPr>
        <p:spPr>
          <a:xfrm>
            <a:off x="1870605" y="2709243"/>
            <a:ext cx="5954741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방장님이 입장하셨습니다.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0" y="-13949"/>
            <a:ext cx="18288000" cy="2079765"/>
          </a:xfrm>
          <a:prstGeom prst="rect">
            <a:avLst/>
          </a:prstGeom>
          <a:solidFill>
            <a:srgbClr val="A9BDCE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289		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1"/>
          <p:cNvCxnSpPr/>
          <p:nvPr/>
        </p:nvCxnSpPr>
        <p:spPr>
          <a:xfrm>
            <a:off x="19123818" y="50006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11"/>
          <p:cNvSpPr/>
          <p:nvPr/>
        </p:nvSpPr>
        <p:spPr>
          <a:xfrm rot="5400000">
            <a:off x="15911411" y="5083638"/>
            <a:ext cx="4248351" cy="276228"/>
          </a:xfrm>
          <a:prstGeom prst="roundRect">
            <a:avLst>
              <a:gd fmla="val 50000" name="adj"/>
            </a:avLst>
          </a:prstGeom>
          <a:solidFill>
            <a:srgbClr val="8B9AA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0" y="7635904"/>
            <a:ext cx="18288000" cy="2651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16598676" y="7818684"/>
            <a:ext cx="1436910" cy="753816"/>
          </a:xfrm>
          <a:prstGeom prst="roundRect">
            <a:avLst>
              <a:gd fmla="val 16667" name="adj"/>
            </a:avLst>
          </a:prstGeom>
          <a:solidFill>
            <a:srgbClr val="FFEC42"/>
          </a:solidFill>
          <a:ln cap="flat" cmpd="sng" w="9525">
            <a:solidFill>
              <a:srgbClr val="E8D7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11"/>
          <p:cNvCxnSpPr/>
          <p:nvPr/>
        </p:nvCxnSpPr>
        <p:spPr>
          <a:xfrm rot="10800000">
            <a:off x="16651224" y="9953942"/>
            <a:ext cx="1329501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1"/>
          <p:cNvSpPr/>
          <p:nvPr/>
        </p:nvSpPr>
        <p:spPr>
          <a:xfrm>
            <a:off x="17767910" y="9820367"/>
            <a:ext cx="267150" cy="26715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383859" y="251894"/>
            <a:ext cx="1495998" cy="1495998"/>
          </a:xfrm>
          <a:prstGeom prst="roundRect">
            <a:avLst>
              <a:gd fmla="val 38244" name="adj"/>
            </a:avLst>
          </a:prstGeom>
          <a:solidFill>
            <a:srgbClr val="423630"/>
          </a:solidFill>
          <a:ln cap="flat" cmpd="sng" w="25400">
            <a:solidFill>
              <a:srgbClr val="BDC2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16878910" y="7920780"/>
            <a:ext cx="73866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전송</a:t>
            </a:r>
            <a:endParaRPr/>
          </a:p>
        </p:txBody>
      </p:sp>
      <p:sp>
        <p:nvSpPr>
          <p:cNvPr id="228" name="Google Shape;228;p11"/>
          <p:cNvSpPr txBox="1"/>
          <p:nvPr/>
        </p:nvSpPr>
        <p:spPr>
          <a:xfrm>
            <a:off x="10104251" y="5772840"/>
            <a:ext cx="2770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EB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11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234" name="Google Shape;234;p11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235" name="Google Shape;235;p11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11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7" name="Google Shape;237;p11"/>
          <p:cNvGrpSpPr/>
          <p:nvPr/>
        </p:nvGrpSpPr>
        <p:grpSpPr>
          <a:xfrm>
            <a:off x="15449339" y="-1344633"/>
            <a:ext cx="2838662" cy="1135857"/>
            <a:chOff x="12372975" y="6138862"/>
            <a:chExt cx="1892441" cy="757238"/>
          </a:xfrm>
        </p:grpSpPr>
        <p:sp>
          <p:nvSpPr>
            <p:cNvPr id="238" name="Google Shape;238;p11"/>
            <p:cNvSpPr txBox="1"/>
            <p:nvPr/>
          </p:nvSpPr>
          <p:spPr>
            <a:xfrm>
              <a:off x="12372975" y="6488668"/>
              <a:ext cx="13862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Design-enjoy.xyz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 txBox="1"/>
            <p:nvPr/>
          </p:nvSpPr>
          <p:spPr>
            <a:xfrm>
              <a:off x="12372975" y="6193393"/>
              <a:ext cx="78996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디자인 랩</a:t>
              </a:r>
              <a:endParaRPr/>
            </a:p>
          </p:txBody>
        </p:sp>
        <p:cxnSp>
          <p:nvCxnSpPr>
            <p:cNvPr id="240" name="Google Shape;240;p11"/>
            <p:cNvCxnSpPr/>
            <p:nvPr/>
          </p:nvCxnSpPr>
          <p:spPr>
            <a:xfrm>
              <a:off x="12372975" y="6896100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11"/>
            <p:cNvCxnSpPr/>
            <p:nvPr/>
          </p:nvCxnSpPr>
          <p:spPr>
            <a:xfrm>
              <a:off x="12372975" y="6138862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2" name="Google Shape;242;p11"/>
          <p:cNvGrpSpPr/>
          <p:nvPr/>
        </p:nvGrpSpPr>
        <p:grpSpPr>
          <a:xfrm>
            <a:off x="-3981711" y="0"/>
            <a:ext cx="1812218" cy="662763"/>
            <a:chOff x="-1458854" y="-676276"/>
            <a:chExt cx="1208145" cy="441842"/>
          </a:xfrm>
        </p:grpSpPr>
        <p:sp>
          <p:nvSpPr>
            <p:cNvPr id="243" name="Google Shape;243;p11"/>
            <p:cNvSpPr txBox="1"/>
            <p:nvPr/>
          </p:nvSpPr>
          <p:spPr>
            <a:xfrm>
              <a:off x="-1326705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폰트</a:t>
              </a:r>
              <a:endParaRPr/>
            </a:p>
          </p:txBody>
        </p:sp>
        <p:cxnSp>
          <p:nvCxnSpPr>
            <p:cNvPr id="244" name="Google Shape;244;p11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11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6" name="Google Shape;246;p11"/>
          <p:cNvSpPr/>
          <p:nvPr/>
        </p:nvSpPr>
        <p:spPr>
          <a:xfrm>
            <a:off x="499269" y="2620276"/>
            <a:ext cx="5977731" cy="1148716"/>
          </a:xfrm>
          <a:prstGeom prst="roundRect">
            <a:avLst>
              <a:gd fmla="val 16667" name="adj"/>
            </a:avLst>
          </a:prstGeom>
          <a:solidFill>
            <a:srgbClr val="FAFCFD">
              <a:alpha val="77647"/>
            </a:srgbClr>
          </a:solidFill>
          <a:ln cap="flat" cmpd="sng" w="9525">
            <a:solidFill>
              <a:srgbClr val="DEDF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 txBox="1"/>
          <p:nvPr/>
        </p:nvSpPr>
        <p:spPr>
          <a:xfrm>
            <a:off x="969258" y="2905188"/>
            <a:ext cx="5954741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2번 회원님이 입장하셨습니다.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512716" y="3960375"/>
            <a:ext cx="5977731" cy="1148716"/>
          </a:xfrm>
          <a:prstGeom prst="roundRect">
            <a:avLst>
              <a:gd fmla="val 16667" name="adj"/>
            </a:avLst>
          </a:prstGeom>
          <a:solidFill>
            <a:srgbClr val="FAFCFD">
              <a:alpha val="77647"/>
            </a:srgbClr>
          </a:solidFill>
          <a:ln cap="flat" cmpd="sng" w="9525">
            <a:solidFill>
              <a:srgbClr val="DEDF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969257" y="4245287"/>
            <a:ext cx="5954741" cy="11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3번 회원님이 입장하셨습니다.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1998278" y="293581"/>
            <a:ext cx="11184255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짜장면 먹을 사람 여기 모여라~!!</a:t>
            </a:r>
            <a:endParaRPr b="1" sz="4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2100369" y="994626"/>
            <a:ext cx="1118425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홍콩반점(중식)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서울특별시 동작구 보라매로 87 신이빌딩 5층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9).png" id="256" name="Google Shape;2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827866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34" y="3238500"/>
            <a:ext cx="12098383" cy="6735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2"/>
          <p:cNvSpPr/>
          <p:nvPr/>
        </p:nvSpPr>
        <p:spPr>
          <a:xfrm flipH="1" rot="10800000">
            <a:off x="10968025" y="5125700"/>
            <a:ext cx="1953600" cy="2652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51).png"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6700"/>
            <a:ext cx="9601200" cy="9794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16).png" id="264" name="Google Shape;26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200" y="3238500"/>
            <a:ext cx="7924800" cy="310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17).png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3500"/>
            <a:ext cx="18286413" cy="712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11).png" id="274" name="Google Shape;2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1" y="1790700"/>
            <a:ext cx="17181513" cy="643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26).png" id="279" name="Google Shape;2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41" y="1257300"/>
            <a:ext cx="18286413" cy="707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/>
          <p:nvPr/>
        </p:nvSpPr>
        <p:spPr>
          <a:xfrm>
            <a:off x="0" y="0"/>
            <a:ext cx="8943975" cy="10287000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0" y="-13949"/>
            <a:ext cx="8943975" cy="2079765"/>
          </a:xfrm>
          <a:prstGeom prst="rect">
            <a:avLst/>
          </a:prstGeom>
          <a:solidFill>
            <a:srgbClr val="A9BDCE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7"/>
          <p:cNvSpPr/>
          <p:nvPr/>
        </p:nvSpPr>
        <p:spPr>
          <a:xfrm rot="5400000">
            <a:off x="6540383" y="5075954"/>
            <a:ext cx="4248351" cy="135093"/>
          </a:xfrm>
          <a:prstGeom prst="roundRect">
            <a:avLst>
              <a:gd fmla="val 50000" name="adj"/>
            </a:avLst>
          </a:prstGeom>
          <a:solidFill>
            <a:srgbClr val="8B9AA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0" y="7810500"/>
            <a:ext cx="8943975" cy="24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7394433" y="7928711"/>
            <a:ext cx="1475898" cy="753816"/>
          </a:xfrm>
          <a:prstGeom prst="roundRect">
            <a:avLst>
              <a:gd fmla="val 16667" name="adj"/>
            </a:avLst>
          </a:prstGeom>
          <a:solidFill>
            <a:srgbClr val="FFEC42"/>
          </a:solidFill>
          <a:ln cap="flat" cmpd="sng" w="9525">
            <a:solidFill>
              <a:srgbClr val="E8D7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>
            <a:off x="354332" y="449060"/>
            <a:ext cx="1202054" cy="1091132"/>
          </a:xfrm>
          <a:prstGeom prst="roundRect">
            <a:avLst>
              <a:gd fmla="val 38244" name="adj"/>
            </a:avLst>
          </a:prstGeom>
          <a:solidFill>
            <a:srgbClr val="423630"/>
          </a:solidFill>
          <a:ln cap="flat" cmpd="sng" w="25400">
            <a:solidFill>
              <a:srgbClr val="BDC2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7648699" y="8028620"/>
            <a:ext cx="9673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전송</a:t>
            </a:r>
            <a:endParaRPr/>
          </a:p>
        </p:txBody>
      </p:sp>
      <p:sp>
        <p:nvSpPr>
          <p:cNvPr id="291" name="Google Shape;291;p17"/>
          <p:cNvSpPr txBox="1"/>
          <p:nvPr/>
        </p:nvSpPr>
        <p:spPr>
          <a:xfrm>
            <a:off x="1998278" y="293580"/>
            <a:ext cx="546980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짜장면 먹을 사람 여기 모여라~!!</a:t>
            </a:r>
            <a:endParaRPr b="1" sz="1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1998278" y="994626"/>
            <a:ext cx="5759834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홍콩반점(중식)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서울특별시 동작구 보라매로 87 신이빌딩 5층</a:t>
            </a: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17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298" name="Google Shape;298;p17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299" name="Google Shape;299;p17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p17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1" name="Google Shape;301;p17"/>
          <p:cNvSpPr txBox="1"/>
          <p:nvPr/>
        </p:nvSpPr>
        <p:spPr>
          <a:xfrm>
            <a:off x="10517777" y="216635"/>
            <a:ext cx="5469800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1번 회원 의 장바구니</a:t>
            </a:r>
            <a:endParaRPr b="1" sz="2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2" name="Google Shape;302;p17"/>
          <p:cNvGraphicFramePr/>
          <p:nvPr/>
        </p:nvGraphicFramePr>
        <p:xfrm>
          <a:off x="9935800" y="8369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{6438C5F6-62F9-4D2D-AA57-8C8669273FA1}</a:tableStyleId>
              </a:tblPr>
              <a:tblGrid>
                <a:gridCol w="2362200"/>
                <a:gridCol w="2362200"/>
                <a:gridCol w="2362200"/>
              </a:tblGrid>
              <a:tr h="818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메뉴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수량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가격</a:t>
                      </a:r>
                      <a:endParaRPr sz="2700"/>
                    </a:p>
                  </a:txBody>
                  <a:tcPr marT="68575" marB="68575" marR="137150" marL="137150"/>
                </a:tc>
              </a:tr>
              <a:tr h="1211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짜장면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1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7000</a:t>
                      </a:r>
                      <a:endParaRPr/>
                    </a:p>
                  </a:txBody>
                  <a:tcPr marT="68575" marB="68575" marR="137150" marL="137150"/>
                </a:tc>
              </a:tr>
            </a:tbl>
          </a:graphicData>
        </a:graphic>
      </p:graphicFrame>
      <p:grpSp>
        <p:nvGrpSpPr>
          <p:cNvPr id="303" name="Google Shape;303;p17"/>
          <p:cNvGrpSpPr/>
          <p:nvPr/>
        </p:nvGrpSpPr>
        <p:grpSpPr>
          <a:xfrm>
            <a:off x="4404494" y="2552700"/>
            <a:ext cx="4114801" cy="1600200"/>
            <a:chOff x="6297224" y="1898304"/>
            <a:chExt cx="4104076" cy="682054"/>
          </a:xfrm>
        </p:grpSpPr>
        <p:sp>
          <p:nvSpPr>
            <p:cNvPr id="304" name="Google Shape;304;p17"/>
            <p:cNvSpPr/>
            <p:nvPr/>
          </p:nvSpPr>
          <p:spPr>
            <a:xfrm>
              <a:off x="6297224" y="1898304"/>
              <a:ext cx="3846901" cy="682054"/>
            </a:xfrm>
            <a:prstGeom prst="roundRect">
              <a:avLst>
                <a:gd fmla="val 11081" name="adj"/>
              </a:avLst>
            </a:prstGeom>
            <a:solidFill>
              <a:srgbClr val="FFEB33"/>
            </a:solidFill>
            <a:ln>
              <a:noFill/>
            </a:ln>
            <a:effectLst>
              <a:outerShdw blurRad="279400" sx="98000" rotWithShape="0" algn="tl" dir="2700000" dist="38100" sy="98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 rot="5400000">
              <a:off x="10094143" y="1975189"/>
              <a:ext cx="284002" cy="330313"/>
            </a:xfrm>
            <a:prstGeom prst="triangle">
              <a:avLst>
                <a:gd fmla="val 5923" name="adj"/>
              </a:avLst>
            </a:prstGeom>
            <a:solidFill>
              <a:srgbClr val="FFEB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" name="Google Shape;306;p17"/>
          <p:cNvSpPr txBox="1"/>
          <p:nvPr/>
        </p:nvSpPr>
        <p:spPr>
          <a:xfrm>
            <a:off x="4574924" y="2690564"/>
            <a:ext cx="471894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(알림) 1번 회원님이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짜장면 (1)개 담았습니다.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(7000)원 입니다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7" name="Google Shape;307;p17"/>
          <p:cNvGraphicFramePr/>
          <p:nvPr/>
        </p:nvGraphicFramePr>
        <p:xfrm>
          <a:off x="10012000" y="3695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{6438C5F6-62F9-4D2D-AA57-8C8669273FA1}</a:tableStyleId>
              </a:tblPr>
              <a:tblGrid>
                <a:gridCol w="2311400"/>
                <a:gridCol w="2311400"/>
                <a:gridCol w="2311400"/>
              </a:tblGrid>
              <a:tr h="919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메뉴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수량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가격</a:t>
                      </a:r>
                      <a:endParaRPr sz="2700"/>
                    </a:p>
                  </a:txBody>
                  <a:tcPr marT="68575" marB="68575" marR="137150" marL="137150"/>
                </a:tc>
              </a:tr>
              <a:tr h="1123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짬뽕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2</a:t>
                      </a:r>
                      <a:endParaRPr sz="2700"/>
                    </a:p>
                  </a:txBody>
                  <a:tcPr marT="68575" marB="68575" marR="137150" marL="1371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18000</a:t>
                      </a:r>
                      <a:endParaRPr/>
                    </a:p>
                  </a:txBody>
                  <a:tcPr marT="68575" marB="68575" marR="137150" marL="137150"/>
                </a:tc>
              </a:tr>
            </a:tbl>
          </a:graphicData>
        </a:graphic>
      </p:graphicFrame>
      <p:graphicFrame>
        <p:nvGraphicFramePr>
          <p:cNvPr id="308" name="Google Shape;308;p17"/>
          <p:cNvGraphicFramePr/>
          <p:nvPr/>
        </p:nvGraphicFramePr>
        <p:xfrm>
          <a:off x="10017034" y="6482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{6438C5F6-62F9-4D2D-AA57-8C8669273FA1}</a:tableStyleId>
              </a:tblPr>
              <a:tblGrid>
                <a:gridCol w="2178875"/>
                <a:gridCol w="2047600"/>
                <a:gridCol w="2310150"/>
              </a:tblGrid>
              <a:tr h="852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메뉴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수량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가격</a:t>
                      </a:r>
                      <a:endParaRPr sz="2700"/>
                    </a:p>
                  </a:txBody>
                  <a:tcPr marT="45725" marB="45725" marR="91450" marL="91450"/>
                </a:tc>
              </a:tr>
              <a:tr h="1296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볶음밥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1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7500</a:t>
                      </a:r>
                      <a:endParaRPr sz="2700"/>
                    </a:p>
                  </a:txBody>
                  <a:tcPr marT="45725" marB="45725" marR="91450" marL="91450"/>
                </a:tc>
              </a:tr>
              <a:tr h="1296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군만두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1</a:t>
                      </a:r>
                      <a:endParaRPr sz="2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700"/>
                        <a:t>4000</a:t>
                      </a:r>
                      <a:endParaRPr sz="27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9" name="Google Shape;309;p17"/>
          <p:cNvSpPr txBox="1"/>
          <p:nvPr/>
        </p:nvSpPr>
        <p:spPr>
          <a:xfrm>
            <a:off x="10515600" y="3052201"/>
            <a:ext cx="5469800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2번 회원 의 장바구니</a:t>
            </a:r>
            <a:endParaRPr b="1" sz="2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10550434" y="5829300"/>
            <a:ext cx="5469800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3번 회원 의 장바구니</a:t>
            </a:r>
            <a:endParaRPr b="1" sz="2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17"/>
          <p:cNvGrpSpPr/>
          <p:nvPr/>
        </p:nvGrpSpPr>
        <p:grpSpPr>
          <a:xfrm flipH="1">
            <a:off x="60628" y="4205080"/>
            <a:ext cx="4206571" cy="1584751"/>
            <a:chOff x="6297224" y="1898304"/>
            <a:chExt cx="4104076" cy="682054"/>
          </a:xfrm>
        </p:grpSpPr>
        <p:sp>
          <p:nvSpPr>
            <p:cNvPr id="312" name="Google Shape;312;p17"/>
            <p:cNvSpPr/>
            <p:nvPr/>
          </p:nvSpPr>
          <p:spPr>
            <a:xfrm>
              <a:off x="6297224" y="1898304"/>
              <a:ext cx="3846901" cy="682054"/>
            </a:xfrm>
            <a:prstGeom prst="roundRect">
              <a:avLst>
                <a:gd fmla="val 1108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79400" sx="98000" rotWithShape="0" algn="tl" dir="2700000" dist="38100" sy="98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7"/>
            <p:cNvSpPr/>
            <p:nvPr/>
          </p:nvSpPr>
          <p:spPr>
            <a:xfrm rot="5400000">
              <a:off x="10094143" y="1975189"/>
              <a:ext cx="284002" cy="330313"/>
            </a:xfrm>
            <a:prstGeom prst="triangle">
              <a:avLst>
                <a:gd fmla="val 592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7"/>
          <p:cNvGrpSpPr/>
          <p:nvPr/>
        </p:nvGrpSpPr>
        <p:grpSpPr>
          <a:xfrm flipH="1">
            <a:off x="116717" y="6009008"/>
            <a:ext cx="4150480" cy="1705185"/>
            <a:chOff x="6297224" y="1898304"/>
            <a:chExt cx="4104076" cy="682054"/>
          </a:xfrm>
        </p:grpSpPr>
        <p:sp>
          <p:nvSpPr>
            <p:cNvPr id="315" name="Google Shape;315;p17"/>
            <p:cNvSpPr/>
            <p:nvPr/>
          </p:nvSpPr>
          <p:spPr>
            <a:xfrm>
              <a:off x="6297224" y="1898304"/>
              <a:ext cx="3846901" cy="682054"/>
            </a:xfrm>
            <a:prstGeom prst="roundRect">
              <a:avLst>
                <a:gd fmla="val 11081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79400" sx="98000" rotWithShape="0" algn="tl" dir="2700000" dist="38100" sy="98000">
                <a:srgbClr val="000000">
                  <a:alpha val="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 rot="5400000">
              <a:off x="10094143" y="1975189"/>
              <a:ext cx="284002" cy="330313"/>
            </a:xfrm>
            <a:prstGeom prst="triangle">
              <a:avLst>
                <a:gd fmla="val 5923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7"/>
          <p:cNvSpPr txBox="1"/>
          <p:nvPr/>
        </p:nvSpPr>
        <p:spPr>
          <a:xfrm>
            <a:off x="409017" y="4351124"/>
            <a:ext cx="4718942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(알림) 2번 회원님이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짬뽕 (2)개 담았습니다.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(18000)원 입니다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430786" y="6009008"/>
            <a:ext cx="4718942" cy="167738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(알림) 3번 회원님이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볶음밥 (1)개, 군만두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(1)개 담았습니다.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(11500)원 입니다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31).png" id="323" name="Google Shape;3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862"/>
            <a:ext cx="12725400" cy="10087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32).png" id="324" name="Google Shape;3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9497" y="3695700"/>
            <a:ext cx="9220200" cy="3710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5473700" y="698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463899" y="1535974"/>
            <a:ext cx="7086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우리 조원들</a:t>
            </a:r>
            <a:endParaRPr b="0" i="0" sz="9700" u="none" cap="none" strike="noStrike">
              <a:solidFill>
                <a:srgbClr val="605C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deokchan\Pictures\Screenshots\스크린샷(168).pn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3703320"/>
            <a:ext cx="12593638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 (1)\스크린샷(37).png" id="329" name="Google Shape;3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31" y="1333500"/>
            <a:ext cx="18286413" cy="7208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0" y="-13949"/>
            <a:ext cx="18288000" cy="2079765"/>
          </a:xfrm>
          <a:prstGeom prst="rect">
            <a:avLst/>
          </a:prstGeom>
          <a:solidFill>
            <a:srgbClr val="A9BDCE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20"/>
          <p:cNvCxnSpPr/>
          <p:nvPr/>
        </p:nvCxnSpPr>
        <p:spPr>
          <a:xfrm>
            <a:off x="19123818" y="50006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20"/>
          <p:cNvSpPr/>
          <p:nvPr/>
        </p:nvSpPr>
        <p:spPr>
          <a:xfrm rot="5400000">
            <a:off x="15911411" y="5083638"/>
            <a:ext cx="4248351" cy="276228"/>
          </a:xfrm>
          <a:prstGeom prst="roundRect">
            <a:avLst>
              <a:gd fmla="val 50000" name="adj"/>
            </a:avLst>
          </a:prstGeom>
          <a:solidFill>
            <a:srgbClr val="8B9AA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0" y="7635904"/>
            <a:ext cx="18288000" cy="2651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6598676" y="7818684"/>
            <a:ext cx="1436910" cy="753816"/>
          </a:xfrm>
          <a:prstGeom prst="roundRect">
            <a:avLst>
              <a:gd fmla="val 16667" name="adj"/>
            </a:avLst>
          </a:prstGeom>
          <a:solidFill>
            <a:srgbClr val="FFEC42"/>
          </a:solidFill>
          <a:ln cap="flat" cmpd="sng" w="9525">
            <a:solidFill>
              <a:srgbClr val="E8D7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20"/>
          <p:cNvCxnSpPr/>
          <p:nvPr/>
        </p:nvCxnSpPr>
        <p:spPr>
          <a:xfrm rot="10800000">
            <a:off x="16651224" y="9953942"/>
            <a:ext cx="1329501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20"/>
          <p:cNvSpPr/>
          <p:nvPr/>
        </p:nvSpPr>
        <p:spPr>
          <a:xfrm>
            <a:off x="17767910" y="9820367"/>
            <a:ext cx="267150" cy="26715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383859" y="251894"/>
            <a:ext cx="1495998" cy="1495998"/>
          </a:xfrm>
          <a:prstGeom prst="roundRect">
            <a:avLst>
              <a:gd fmla="val 38244" name="adj"/>
            </a:avLst>
          </a:prstGeom>
          <a:solidFill>
            <a:srgbClr val="423630"/>
          </a:solidFill>
          <a:ln cap="flat" cmpd="sng" w="25400">
            <a:solidFill>
              <a:srgbClr val="BDC2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6878910" y="7920780"/>
            <a:ext cx="73866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전송</a:t>
            </a:r>
            <a:endParaRPr/>
          </a:p>
        </p:txBody>
      </p:sp>
      <p:sp>
        <p:nvSpPr>
          <p:cNvPr id="344" name="Google Shape;344;p20"/>
          <p:cNvSpPr txBox="1"/>
          <p:nvPr/>
        </p:nvSpPr>
        <p:spPr>
          <a:xfrm>
            <a:off x="10104251" y="5772840"/>
            <a:ext cx="2770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EB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499269" y="2165984"/>
            <a:ext cx="16845756" cy="2389274"/>
          </a:xfrm>
          <a:prstGeom prst="roundRect">
            <a:avLst>
              <a:gd fmla="val 16667" name="adj"/>
            </a:avLst>
          </a:prstGeom>
          <a:solidFill>
            <a:srgbClr val="FAFCFD">
              <a:alpha val="77647"/>
            </a:srgbClr>
          </a:solidFill>
          <a:ln cap="flat" cmpd="sng" w="9525">
            <a:solidFill>
              <a:srgbClr val="DEDF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2207178" y="2450896"/>
            <a:ext cx="14444046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결제요청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홍콩반점에서 짜장면 7000원 + 배달비 2000원을 요구합니다.  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20"/>
          <p:cNvGrpSpPr/>
          <p:nvPr/>
        </p:nvGrpSpPr>
        <p:grpSpPr>
          <a:xfrm>
            <a:off x="748325" y="2737766"/>
            <a:ext cx="1249953" cy="1249953"/>
            <a:chOff x="-3556564" y="270330"/>
            <a:chExt cx="1881998" cy="1881998"/>
          </a:xfrm>
        </p:grpSpPr>
        <p:sp>
          <p:nvSpPr>
            <p:cNvPr id="348" name="Google Shape;348;p20"/>
            <p:cNvSpPr/>
            <p:nvPr/>
          </p:nvSpPr>
          <p:spPr>
            <a:xfrm>
              <a:off x="-3556564" y="270330"/>
              <a:ext cx="1881998" cy="1881998"/>
            </a:xfrm>
            <a:prstGeom prst="ellipse">
              <a:avLst/>
            </a:prstGeom>
            <a:solidFill>
              <a:srgbClr val="06ACB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Google Shape;349;p20"/>
            <p:cNvGrpSpPr/>
            <p:nvPr/>
          </p:nvGrpSpPr>
          <p:grpSpPr>
            <a:xfrm>
              <a:off x="-3138323" y="801837"/>
              <a:ext cx="1026560" cy="810860"/>
              <a:chOff x="9455280" y="-1272882"/>
              <a:chExt cx="2568093" cy="2028490"/>
            </a:xfrm>
          </p:grpSpPr>
          <p:sp>
            <p:nvSpPr>
              <p:cNvPr id="350" name="Google Shape;350;p20"/>
              <p:cNvSpPr/>
              <p:nvPr/>
            </p:nvSpPr>
            <p:spPr>
              <a:xfrm rot="5400000">
                <a:off x="9193423" y="-523759"/>
                <a:ext cx="1099026" cy="575312"/>
              </a:xfrm>
              <a:prstGeom prst="triangle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l" dir="2700000" dist="38100">
                  <a:srgbClr val="000000">
                    <a:alpha val="5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0"/>
              <p:cNvSpPr/>
              <p:nvPr/>
            </p:nvSpPr>
            <p:spPr>
              <a:xfrm>
                <a:off x="10030592" y="-229386"/>
                <a:ext cx="1093903" cy="647157"/>
              </a:xfrm>
              <a:prstGeom prst="ellipse">
                <a:avLst/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76200" rotWithShape="0" algn="tl" dir="2700000" dist="38100">
                  <a:srgbClr val="000000">
                    <a:alpha val="5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0"/>
              <p:cNvSpPr/>
              <p:nvPr/>
            </p:nvSpPr>
            <p:spPr>
              <a:xfrm rot="-5400000">
                <a:off x="9860927" y="-1406839"/>
                <a:ext cx="2028490" cy="2296403"/>
              </a:xfrm>
              <a:prstGeom prst="trapezoid">
                <a:avLst>
                  <a:gd fmla="val 40326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76200" rotWithShape="0" algn="tl" dir="2700000" dist="38100">
                  <a:srgbClr val="000000">
                    <a:alpha val="5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3" name="Google Shape;353;p20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0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0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20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358" name="Google Shape;358;p20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359" name="Google Shape;359;p20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20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1" name="Google Shape;361;p20"/>
          <p:cNvGrpSpPr/>
          <p:nvPr/>
        </p:nvGrpSpPr>
        <p:grpSpPr>
          <a:xfrm>
            <a:off x="15449339" y="-1344633"/>
            <a:ext cx="2838662" cy="1135857"/>
            <a:chOff x="12372975" y="6138862"/>
            <a:chExt cx="1892441" cy="757238"/>
          </a:xfrm>
        </p:grpSpPr>
        <p:sp>
          <p:nvSpPr>
            <p:cNvPr id="362" name="Google Shape;362;p20"/>
            <p:cNvSpPr txBox="1"/>
            <p:nvPr/>
          </p:nvSpPr>
          <p:spPr>
            <a:xfrm>
              <a:off x="12372975" y="6488668"/>
              <a:ext cx="13862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Design-enjoy.xyz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0"/>
            <p:cNvSpPr txBox="1"/>
            <p:nvPr/>
          </p:nvSpPr>
          <p:spPr>
            <a:xfrm>
              <a:off x="12372975" y="6193393"/>
              <a:ext cx="78996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디자인 랩</a:t>
              </a:r>
              <a:endParaRPr/>
            </a:p>
          </p:txBody>
        </p:sp>
        <p:cxnSp>
          <p:nvCxnSpPr>
            <p:cNvPr id="364" name="Google Shape;364;p20"/>
            <p:cNvCxnSpPr/>
            <p:nvPr/>
          </p:nvCxnSpPr>
          <p:spPr>
            <a:xfrm>
              <a:off x="12372975" y="6896100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20"/>
            <p:cNvCxnSpPr/>
            <p:nvPr/>
          </p:nvCxnSpPr>
          <p:spPr>
            <a:xfrm>
              <a:off x="12372975" y="6138862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6" name="Google Shape;366;p20"/>
          <p:cNvGrpSpPr/>
          <p:nvPr/>
        </p:nvGrpSpPr>
        <p:grpSpPr>
          <a:xfrm>
            <a:off x="-3981711" y="0"/>
            <a:ext cx="1812218" cy="662763"/>
            <a:chOff x="-1458854" y="-676276"/>
            <a:chExt cx="1208145" cy="441842"/>
          </a:xfrm>
        </p:grpSpPr>
        <p:sp>
          <p:nvSpPr>
            <p:cNvPr id="367" name="Google Shape;367;p20"/>
            <p:cNvSpPr txBox="1"/>
            <p:nvPr/>
          </p:nvSpPr>
          <p:spPr>
            <a:xfrm>
              <a:off x="-1326705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폰트</a:t>
              </a:r>
              <a:endParaRPr/>
            </a:p>
          </p:txBody>
        </p:sp>
        <p:cxnSp>
          <p:nvCxnSpPr>
            <p:cNvPr id="368" name="Google Shape;368;p20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20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0" name="Google Shape;370;p20"/>
          <p:cNvSpPr txBox="1"/>
          <p:nvPr/>
        </p:nvSpPr>
        <p:spPr>
          <a:xfrm>
            <a:off x="-4044858" y="719915"/>
            <a:ext cx="4257256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나눔스퀘어 LIGTH</a:t>
            </a:r>
            <a:endParaRPr/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나눔스퀘어 EXTRA BOLD</a:t>
            </a:r>
            <a:endParaRPr/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배달의 민족 도현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배달의 민족 주아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1998278" y="293581"/>
            <a:ext cx="11184255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짜장면 먹을 사람 여기 모여라~!!</a:t>
            </a:r>
            <a:endParaRPr b="1" sz="4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2100369" y="994626"/>
            <a:ext cx="1118425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홍콩반점(중식)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서울특별시 동작구 보라매로 87 신이빌딩 5층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39).png" id="377" name="Google Shape;3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813074" cy="47487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40).png" id="378" name="Google Shape;3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3" y="4769412"/>
            <a:ext cx="13994673" cy="545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B2C7D9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0" y="-13949"/>
            <a:ext cx="18288000" cy="2079765"/>
          </a:xfrm>
          <a:prstGeom prst="rect">
            <a:avLst/>
          </a:prstGeom>
          <a:solidFill>
            <a:srgbClr val="A9BDCE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22"/>
          <p:cNvCxnSpPr/>
          <p:nvPr/>
        </p:nvCxnSpPr>
        <p:spPr>
          <a:xfrm>
            <a:off x="19123818" y="500062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22"/>
          <p:cNvSpPr/>
          <p:nvPr/>
        </p:nvSpPr>
        <p:spPr>
          <a:xfrm rot="5400000">
            <a:off x="15911411" y="5083638"/>
            <a:ext cx="4248351" cy="276228"/>
          </a:xfrm>
          <a:prstGeom prst="roundRect">
            <a:avLst>
              <a:gd fmla="val 50000" name="adj"/>
            </a:avLst>
          </a:prstGeom>
          <a:solidFill>
            <a:srgbClr val="8B9AA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/>
          <p:nvPr/>
        </p:nvSpPr>
        <p:spPr>
          <a:xfrm>
            <a:off x="0" y="7635904"/>
            <a:ext cx="18288000" cy="2651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2"/>
          <p:cNvSpPr/>
          <p:nvPr/>
        </p:nvSpPr>
        <p:spPr>
          <a:xfrm>
            <a:off x="16598676" y="7818684"/>
            <a:ext cx="1436910" cy="753816"/>
          </a:xfrm>
          <a:prstGeom prst="roundRect">
            <a:avLst>
              <a:gd fmla="val 16667" name="adj"/>
            </a:avLst>
          </a:prstGeom>
          <a:solidFill>
            <a:srgbClr val="FFEC42"/>
          </a:solidFill>
          <a:ln cap="flat" cmpd="sng" w="9525">
            <a:solidFill>
              <a:srgbClr val="E8D7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22"/>
          <p:cNvCxnSpPr/>
          <p:nvPr/>
        </p:nvCxnSpPr>
        <p:spPr>
          <a:xfrm rot="10800000">
            <a:off x="16651224" y="9953942"/>
            <a:ext cx="1329501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p22"/>
          <p:cNvSpPr/>
          <p:nvPr/>
        </p:nvSpPr>
        <p:spPr>
          <a:xfrm>
            <a:off x="17767910" y="9820367"/>
            <a:ext cx="267150" cy="26715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2"/>
          <p:cNvSpPr/>
          <p:nvPr/>
        </p:nvSpPr>
        <p:spPr>
          <a:xfrm>
            <a:off x="383859" y="251894"/>
            <a:ext cx="1495998" cy="1495998"/>
          </a:xfrm>
          <a:prstGeom prst="roundRect">
            <a:avLst>
              <a:gd fmla="val 38244" name="adj"/>
            </a:avLst>
          </a:prstGeom>
          <a:solidFill>
            <a:srgbClr val="423630"/>
          </a:solidFill>
          <a:ln cap="flat" cmpd="sng" w="25400">
            <a:solidFill>
              <a:srgbClr val="BDC2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2"/>
          <p:cNvSpPr/>
          <p:nvPr/>
        </p:nvSpPr>
        <p:spPr>
          <a:xfrm>
            <a:off x="16878910" y="7920780"/>
            <a:ext cx="73866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전송</a:t>
            </a:r>
            <a:endParaRPr/>
          </a:p>
        </p:txBody>
      </p:sp>
      <p:sp>
        <p:nvSpPr>
          <p:cNvPr id="393" name="Google Shape;393;p22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2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22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398" name="Google Shape;398;p22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399" name="Google Shape;399;p22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22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1" name="Google Shape;401;p22"/>
          <p:cNvGrpSpPr/>
          <p:nvPr/>
        </p:nvGrpSpPr>
        <p:grpSpPr>
          <a:xfrm>
            <a:off x="15449339" y="-1344633"/>
            <a:ext cx="2838662" cy="1135857"/>
            <a:chOff x="12372975" y="6138862"/>
            <a:chExt cx="1892441" cy="757238"/>
          </a:xfrm>
        </p:grpSpPr>
        <p:sp>
          <p:nvSpPr>
            <p:cNvPr id="402" name="Google Shape;402;p22"/>
            <p:cNvSpPr txBox="1"/>
            <p:nvPr/>
          </p:nvSpPr>
          <p:spPr>
            <a:xfrm>
              <a:off x="12372975" y="6488668"/>
              <a:ext cx="13862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Design-enjoy.xyz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 txBox="1"/>
            <p:nvPr/>
          </p:nvSpPr>
          <p:spPr>
            <a:xfrm>
              <a:off x="12372975" y="6193393"/>
              <a:ext cx="78996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디자인 랩</a:t>
              </a:r>
              <a:endParaRPr/>
            </a:p>
          </p:txBody>
        </p:sp>
        <p:cxnSp>
          <p:nvCxnSpPr>
            <p:cNvPr id="404" name="Google Shape;404;p22"/>
            <p:cNvCxnSpPr/>
            <p:nvPr/>
          </p:nvCxnSpPr>
          <p:spPr>
            <a:xfrm>
              <a:off x="12372975" y="6896100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22"/>
            <p:cNvCxnSpPr/>
            <p:nvPr/>
          </p:nvCxnSpPr>
          <p:spPr>
            <a:xfrm>
              <a:off x="12372975" y="6138862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6" name="Google Shape;406;p22"/>
          <p:cNvGrpSpPr/>
          <p:nvPr/>
        </p:nvGrpSpPr>
        <p:grpSpPr>
          <a:xfrm>
            <a:off x="3680498" y="2398710"/>
            <a:ext cx="10927004" cy="1984917"/>
            <a:chOff x="3703393" y="2904814"/>
            <a:chExt cx="10927004" cy="1984917"/>
          </a:xfrm>
        </p:grpSpPr>
        <p:sp>
          <p:nvSpPr>
            <p:cNvPr id="407" name="Google Shape;407;p22"/>
            <p:cNvSpPr/>
            <p:nvPr/>
          </p:nvSpPr>
          <p:spPr>
            <a:xfrm>
              <a:off x="3703393" y="2904814"/>
              <a:ext cx="10927004" cy="1984917"/>
            </a:xfrm>
            <a:prstGeom prst="roundRect">
              <a:avLst>
                <a:gd fmla="val 11081" name="adj"/>
              </a:avLst>
            </a:prstGeom>
            <a:solidFill>
              <a:srgbClr val="FFEB33"/>
            </a:solidFill>
            <a:ln>
              <a:noFill/>
            </a:ln>
            <a:effectLst>
              <a:outerShdw blurRad="279400" sx="98000" rotWithShape="0" algn="tl" dir="2700000" dist="38100" sy="98000">
                <a:srgbClr val="000000">
                  <a:alpha val="9803"/>
                </a:srgbClr>
              </a:outerShdw>
            </a:effectLst>
          </p:spPr>
          <p:txBody>
            <a:bodyPr anchorCtr="0" anchor="ctr" bIns="68575" lIns="137150" spcFirstLastPara="1" rIns="137150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104518" y="3271852"/>
              <a:ext cx="6124754" cy="12464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37150" spcFirstLastPara="1" rIns="137150" wrap="square" tIns="685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0">
                  <a:solidFill>
                    <a:srgbClr val="423630"/>
                  </a:solidFill>
                  <a:latin typeface="Arial"/>
                  <a:ea typeface="Arial"/>
                  <a:cs typeface="Arial"/>
                  <a:sym typeface="Arial"/>
                </a:rPr>
                <a:t>매너 평가하기</a:t>
              </a:r>
              <a:endParaRPr sz="7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deokchan\Desktop\제목 없음.png" id="409" name="Google Shape;40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73979" y="3099716"/>
              <a:ext cx="1198109" cy="159511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410" name="Google Shape;410;p22"/>
          <p:cNvGraphicFramePr/>
          <p:nvPr/>
        </p:nvGraphicFramePr>
        <p:xfrm>
          <a:off x="1842846" y="51271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{5074CA76-DB20-4F72-A57A-0D090BC679C1}</a:tableStyleId>
              </a:tblPr>
              <a:tblGrid>
                <a:gridCol w="2394100"/>
                <a:gridCol w="2394100"/>
                <a:gridCol w="2394100"/>
                <a:gridCol w="2394100"/>
                <a:gridCol w="2394100"/>
                <a:gridCol w="2394100"/>
              </a:tblGrid>
              <a:tr h="1521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3번 회원 </a:t>
                      </a:r>
                      <a:endParaRPr sz="3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-2</a:t>
                      </a:r>
                      <a:endParaRPr sz="3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-1</a:t>
                      </a:r>
                      <a:endParaRPr sz="3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0</a:t>
                      </a:r>
                      <a:endParaRPr sz="3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1</a:t>
                      </a:r>
                      <a:endParaRPr sz="3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2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/>
                        <a:t>2</a:t>
                      </a:r>
                      <a:endParaRPr sz="3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11" name="Google Shape;411;p22"/>
          <p:cNvSpPr txBox="1"/>
          <p:nvPr/>
        </p:nvSpPr>
        <p:spPr>
          <a:xfrm>
            <a:off x="1998278" y="293581"/>
            <a:ext cx="11184255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짜장면 먹을 사람 여기 모여라~!!</a:t>
            </a:r>
            <a:endParaRPr b="1" sz="48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2100369" y="994626"/>
            <a:ext cx="11184255" cy="10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홍콩반점(중식)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서울특별시 동작구 보라매로 87 신이빌딩 5층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41).png" id="417" name="Google Shape;4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1147224" cy="4494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49).png" id="418" name="Google Shape;4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4984376"/>
            <a:ext cx="13519239" cy="52943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47).png" id="419" name="Google Shape;41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04000" y="7099274"/>
            <a:ext cx="8686800" cy="285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3"/>
          <p:cNvPicPr preferRelativeResize="0"/>
          <p:nvPr/>
        </p:nvPicPr>
        <p:blipFill rotWithShape="1">
          <a:blip r:embed="rId6">
            <a:alphaModFix/>
          </a:blip>
          <a:srcRect b="3521" l="0" r="8700" t="0"/>
          <a:stretch/>
        </p:blipFill>
        <p:spPr>
          <a:xfrm>
            <a:off x="9384349" y="0"/>
            <a:ext cx="9164525" cy="51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6_스크린샷(9).png_241230\스크린샷(46).png" id="425" name="Google Shape;4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011" y="1646238"/>
            <a:ext cx="18286413" cy="6989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6_스크린샷(9).png_241230\스크린샷(48).png" id="426" name="Google Shape;4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1600" y="1639514"/>
            <a:ext cx="18286413" cy="709453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4"/>
          <p:cNvSpPr/>
          <p:nvPr/>
        </p:nvSpPr>
        <p:spPr>
          <a:xfrm>
            <a:off x="8153400" y="2874238"/>
            <a:ext cx="3352800" cy="683419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eokchan\Downloads\스크린샷(52).png" id="432" name="Google Shape;4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7" y="11974"/>
            <a:ext cx="9964783" cy="1018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EB33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1879" y="1133375"/>
            <a:ext cx="2604242" cy="2382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 txBox="1"/>
          <p:nvPr/>
        </p:nvSpPr>
        <p:spPr>
          <a:xfrm>
            <a:off x="7739129" y="1561525"/>
            <a:ext cx="3019359" cy="11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>
                <a:solidFill>
                  <a:srgbClr val="FFEB33"/>
                </a:solidFill>
                <a:latin typeface="Gungsuh"/>
                <a:ea typeface="Gungsuh"/>
                <a:cs typeface="Gungsuh"/>
                <a:sym typeface="Gungsuh"/>
              </a:rPr>
              <a:t>밥ㅇㅁ</a:t>
            </a:r>
            <a:endParaRPr sz="6600">
              <a:solidFill>
                <a:srgbClr val="FFEB33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6583680" y="6681257"/>
            <a:ext cx="5017770" cy="58293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ctr">
              <a:srgbClr val="000000">
                <a:alpha val="10980"/>
              </a:srgbClr>
            </a:outerShdw>
          </a:effectLst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로그아웃</a:t>
            </a:r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4287356" y="3696777"/>
            <a:ext cx="971328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>
            <a:off x="6583680" y="5806440"/>
            <a:ext cx="5017770" cy="5829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ctr">
              <a:srgbClr val="000000">
                <a:alpha val="10980"/>
              </a:srgbClr>
            </a:outerShdw>
          </a:effectLst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6"/>
          <p:cNvSpPr/>
          <p:nvPr/>
        </p:nvSpPr>
        <p:spPr>
          <a:xfrm>
            <a:off x="6583680" y="5143500"/>
            <a:ext cx="5017770" cy="5829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ctr">
              <a:srgbClr val="000000">
                <a:alpha val="10980"/>
              </a:srgbClr>
            </a:outerShdw>
          </a:effectLst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6"/>
          <p:cNvSpPr/>
          <p:nvPr/>
        </p:nvSpPr>
        <p:spPr>
          <a:xfrm rot="10800000">
            <a:off x="11203014" y="5422215"/>
            <a:ext cx="171792" cy="98475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6641250" y="5213008"/>
            <a:ext cx="198419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한화Beyond</a:t>
            </a:r>
            <a:endParaRPr sz="24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6641250" y="5883660"/>
            <a:ext cx="181588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23630"/>
                </a:solidFill>
                <a:latin typeface="Arial"/>
                <a:ea typeface="Arial"/>
                <a:cs typeface="Arial"/>
                <a:sym typeface="Arial"/>
              </a:rPr>
              <a:t>**********</a:t>
            </a:r>
            <a:endParaRPr sz="2400">
              <a:solidFill>
                <a:srgbClr val="4236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6"/>
          <p:cNvSpPr/>
          <p:nvPr/>
        </p:nvSpPr>
        <p:spPr>
          <a:xfrm>
            <a:off x="2214829" y="-852477"/>
            <a:ext cx="613568" cy="613568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6"/>
          <p:cNvSpPr/>
          <p:nvPr/>
        </p:nvSpPr>
        <p:spPr>
          <a:xfrm>
            <a:off x="3029393" y="-852477"/>
            <a:ext cx="613568" cy="613568"/>
          </a:xfrm>
          <a:prstGeom prst="ellipse">
            <a:avLst/>
          </a:prstGeom>
          <a:solidFill>
            <a:srgbClr val="423630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6"/>
          <p:cNvSpPr/>
          <p:nvPr/>
        </p:nvSpPr>
        <p:spPr>
          <a:xfrm>
            <a:off x="3843956" y="-852477"/>
            <a:ext cx="613568" cy="613568"/>
          </a:xfrm>
          <a:prstGeom prst="ellipse">
            <a:avLst/>
          </a:prstGeom>
          <a:solidFill>
            <a:srgbClr val="E2737A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6"/>
          <p:cNvSpPr/>
          <p:nvPr/>
        </p:nvSpPr>
        <p:spPr>
          <a:xfrm>
            <a:off x="4658520" y="-852477"/>
            <a:ext cx="613568" cy="613568"/>
          </a:xfrm>
          <a:prstGeom prst="ellipse">
            <a:avLst/>
          </a:prstGeom>
          <a:solidFill>
            <a:srgbClr val="FFEB33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137150" spcFirstLastPara="1" rIns="137150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" name="Google Shape;451;p26"/>
          <p:cNvGrpSpPr/>
          <p:nvPr/>
        </p:nvGrpSpPr>
        <p:grpSpPr>
          <a:xfrm>
            <a:off x="63149" y="-874307"/>
            <a:ext cx="1812218" cy="662763"/>
            <a:chOff x="-1458854" y="-676276"/>
            <a:chExt cx="1208145" cy="441842"/>
          </a:xfrm>
        </p:grpSpPr>
        <p:sp>
          <p:nvSpPr>
            <p:cNvPr id="452" name="Google Shape;452;p26"/>
            <p:cNvSpPr txBox="1"/>
            <p:nvPr/>
          </p:nvSpPr>
          <p:spPr>
            <a:xfrm>
              <a:off x="-1326706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색상</a:t>
              </a:r>
              <a:endParaRPr/>
            </a:p>
          </p:txBody>
        </p:sp>
        <p:cxnSp>
          <p:nvCxnSpPr>
            <p:cNvPr id="453" name="Google Shape;453;p26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4" name="Google Shape;454;p26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55" name="Google Shape;455;p26"/>
          <p:cNvGrpSpPr/>
          <p:nvPr/>
        </p:nvGrpSpPr>
        <p:grpSpPr>
          <a:xfrm>
            <a:off x="15449339" y="-1344633"/>
            <a:ext cx="2838662" cy="1135857"/>
            <a:chOff x="12372975" y="6138862"/>
            <a:chExt cx="1892441" cy="757238"/>
          </a:xfrm>
        </p:grpSpPr>
        <p:sp>
          <p:nvSpPr>
            <p:cNvPr id="456" name="Google Shape;456;p26"/>
            <p:cNvSpPr txBox="1"/>
            <p:nvPr/>
          </p:nvSpPr>
          <p:spPr>
            <a:xfrm>
              <a:off x="12372975" y="6488668"/>
              <a:ext cx="13862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Design-enjoy.xyz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 txBox="1"/>
            <p:nvPr/>
          </p:nvSpPr>
          <p:spPr>
            <a:xfrm>
              <a:off x="12372975" y="6193393"/>
              <a:ext cx="78996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디자인 랩</a:t>
              </a:r>
              <a:endParaRPr/>
            </a:p>
          </p:txBody>
        </p:sp>
        <p:cxnSp>
          <p:nvCxnSpPr>
            <p:cNvPr id="458" name="Google Shape;458;p26"/>
            <p:cNvCxnSpPr/>
            <p:nvPr/>
          </p:nvCxnSpPr>
          <p:spPr>
            <a:xfrm>
              <a:off x="12372975" y="6896100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26"/>
            <p:cNvCxnSpPr/>
            <p:nvPr/>
          </p:nvCxnSpPr>
          <p:spPr>
            <a:xfrm>
              <a:off x="12372975" y="6138862"/>
              <a:ext cx="1892441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0" name="Google Shape;460;p26"/>
          <p:cNvGrpSpPr/>
          <p:nvPr/>
        </p:nvGrpSpPr>
        <p:grpSpPr>
          <a:xfrm>
            <a:off x="-3981711" y="0"/>
            <a:ext cx="1812218" cy="662763"/>
            <a:chOff x="-1458854" y="-676276"/>
            <a:chExt cx="1208145" cy="441842"/>
          </a:xfrm>
        </p:grpSpPr>
        <p:sp>
          <p:nvSpPr>
            <p:cNvPr id="461" name="Google Shape;461;p26"/>
            <p:cNvSpPr txBox="1"/>
            <p:nvPr/>
          </p:nvSpPr>
          <p:spPr>
            <a:xfrm>
              <a:off x="-1326705" y="-641866"/>
              <a:ext cx="94384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사용된 폰트</a:t>
              </a:r>
              <a:endParaRPr/>
            </a:p>
          </p:txBody>
        </p:sp>
        <p:cxnSp>
          <p:nvCxnSpPr>
            <p:cNvPr id="462" name="Google Shape;462;p26"/>
            <p:cNvCxnSpPr/>
            <p:nvPr/>
          </p:nvCxnSpPr>
          <p:spPr>
            <a:xfrm>
              <a:off x="-1458854" y="-234434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3" name="Google Shape;463;p26"/>
            <p:cNvCxnSpPr/>
            <p:nvPr/>
          </p:nvCxnSpPr>
          <p:spPr>
            <a:xfrm>
              <a:off x="-1458854" y="-676276"/>
              <a:ext cx="1208145" cy="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4" name="Google Shape;464;p26"/>
          <p:cNvSpPr txBox="1"/>
          <p:nvPr/>
        </p:nvSpPr>
        <p:spPr>
          <a:xfrm>
            <a:off x="-4044858" y="719915"/>
            <a:ext cx="4257256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spAutoFit/>
          </a:bodyPr>
          <a:lstStyle/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나눔스퀘어 LIGTH</a:t>
            </a:r>
            <a:endParaRPr/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나눔스퀘어 EXTRA BOLD</a:t>
            </a:r>
            <a:endParaRPr/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배달의 민족 도현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86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배달의 민족 주아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4bb23d5e1_0_1"/>
          <p:cNvSpPr txBox="1"/>
          <p:nvPr/>
        </p:nvSpPr>
        <p:spPr>
          <a:xfrm>
            <a:off x="5473700" y="698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g2a4bb23d5e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39223" cy="61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a4bb23d5e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176" y="3908200"/>
            <a:ext cx="10849377" cy="62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5473700" y="34036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20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5473700" y="698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0" i="0" sz="15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989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3929" y="342900"/>
            <a:ext cx="125730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00500" y="342900"/>
            <a:ext cx="3429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787400" y="4610100"/>
            <a:ext cx="29083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주요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키워드</a:t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089900" y="571500"/>
            <a:ext cx="82931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118100" y="723900"/>
            <a:ext cx="23622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1F5E8B"/>
                </a:solidFill>
                <a:latin typeface="Arial"/>
                <a:ea typeface="Arial"/>
                <a:cs typeface="Arial"/>
                <a:sym typeface="Arial"/>
              </a:rPr>
              <a:t>EMOTION</a:t>
            </a:r>
            <a:endParaRPr/>
          </a:p>
        </p:txBody>
      </p:sp>
      <p:grpSp>
        <p:nvGrpSpPr>
          <p:cNvPr id="120" name="Google Shape;120;p4"/>
          <p:cNvGrpSpPr/>
          <p:nvPr/>
        </p:nvGrpSpPr>
        <p:grpSpPr>
          <a:xfrm>
            <a:off x="5257800" y="2205544"/>
            <a:ext cx="8025000" cy="6123142"/>
            <a:chOff x="7162800" y="3059112"/>
            <a:chExt cx="8025000" cy="6123142"/>
          </a:xfrm>
        </p:grpSpPr>
        <p:pic>
          <p:nvPicPr>
            <p:cNvPr descr="C:\Users\deokchan\Downloads\프로젝트1st\감성키워드\MZ.png" id="121" name="Google Shape;121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239000" y="5600700"/>
              <a:ext cx="7947187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deokchan\Downloads\프로젝트1st\감성키워드\감성 인테리어.png" id="122" name="Google Shape;122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39000" y="3059112"/>
              <a:ext cx="7948800" cy="1898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deokchan\Downloads\프로젝트1st\감성키워드\감성 주점.png" id="123" name="Google Shape;123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162800" y="7657945"/>
              <a:ext cx="7948800" cy="15243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>
            <a:off x="4191000" y="1839259"/>
            <a:ext cx="13465024" cy="7560219"/>
            <a:chOff x="4191000" y="1839259"/>
            <a:chExt cx="13465024" cy="7560219"/>
          </a:xfrm>
        </p:grpSpPr>
        <p:pic>
          <p:nvPicPr>
            <p:cNvPr descr="C:\Users\deokchan\Downloads\프로젝트1st\mbti\SE-f4e173f5-74f5-11ef-a1d5-439c53326c80.jpg" id="125" name="Google Shape;125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91000" y="7657945"/>
              <a:ext cx="13465024" cy="17415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cdn.discordapp.com/attachments/1318124475115634760/1323451027680137257/16ac43ec35932e0ba.jpg?ex=67748f51&amp;is=67733dd1&amp;hm=eb714500cc2d48c4293ff2157bd94c68e9d005f0e908910994f116a00ac63711&amp;" id="126" name="Google Shape;126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78506" y="1839259"/>
              <a:ext cx="7543800" cy="5378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989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8700" y="1028700"/>
            <a:ext cx="125730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600" y="5143500"/>
            <a:ext cx="116332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000" y="5918200"/>
            <a:ext cx="34290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000" y="1854200"/>
            <a:ext cx="3429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930900" y="2514600"/>
            <a:ext cx="4318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1F5E8B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4000" u="none" cap="none" strike="noStrike">
                <a:solidFill>
                  <a:srgbClr val="1F5E8B"/>
                </a:solidFill>
                <a:latin typeface="Calibri"/>
                <a:ea typeface="Calibri"/>
                <a:cs typeface="Calibri"/>
                <a:sym typeface="Calibri"/>
              </a:rPr>
              <a:t>인</a:t>
            </a:r>
            <a:r>
              <a:rPr b="0" i="0" lang="ko-KR" sz="4000" u="none" cap="none" strike="noStrike">
                <a:solidFill>
                  <a:srgbClr val="1F5E8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1F5E8B"/>
                </a:solidFill>
                <a:latin typeface="Calibri"/>
                <a:ea typeface="Calibri"/>
                <a:cs typeface="Calibri"/>
                <a:sym typeface="Calibri"/>
              </a:rPr>
              <a:t>가구</a:t>
            </a:r>
            <a:r>
              <a:rPr b="0" i="0" lang="ko-KR" sz="4000" u="none" cap="none" strike="noStrike">
                <a:solidFill>
                  <a:srgbClr val="1F5E8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1F5E8B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5930900" y="1816100"/>
            <a:ext cx="901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787400" y="8026400"/>
            <a:ext cx="29210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배경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5930900" y="6591300"/>
            <a:ext cx="4318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1F5E8B"/>
                </a:solidFill>
                <a:latin typeface="Calibri"/>
                <a:ea typeface="Calibri"/>
                <a:cs typeface="Calibri"/>
                <a:sym typeface="Calibri"/>
              </a:rPr>
              <a:t>배달비</a:t>
            </a:r>
            <a:r>
              <a:rPr b="0" i="0" lang="ko-KR" sz="4000" u="none" cap="none" strike="noStrike">
                <a:solidFill>
                  <a:srgbClr val="1F5E8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4000" u="none" cap="none" strike="noStrike">
                <a:solidFill>
                  <a:srgbClr val="1F5E8B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5930900" y="5905500"/>
            <a:ext cx="13970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989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914400"/>
            <a:ext cx="12522200" cy="55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7239000"/>
            <a:ext cx="125222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787400" y="6769100"/>
            <a:ext cx="29210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4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인 가구 </a:t>
            </a:r>
            <a:r>
              <a:rPr b="0" i="0" lang="ko-KR" sz="5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989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787400" y="6769100"/>
            <a:ext cx="29210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54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인 가구 </a:t>
            </a:r>
            <a:r>
              <a:rPr b="0" i="0" lang="ko-KR" sz="5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deokchan\Downloads\프로젝트1st\크루 동호회\러닝 크루.png"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495300"/>
            <a:ext cx="10232387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프로젝트1st\크루 동호회\모각코.png" id="156" name="Google Shape;15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1714500"/>
            <a:ext cx="11303000" cy="8059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eokchan\Downloads\프로젝트1st\크루 동호회\관심사 기반 커뮤니티.png" id="157" name="Google Shape;15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400" y="3238500"/>
            <a:ext cx="16993824" cy="265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4E3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" y="29464"/>
            <a:ext cx="38989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838200" y="8394700"/>
            <a:ext cx="2463800" cy="9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PAST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787400" y="6769100"/>
            <a:ext cx="292100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배달비</a:t>
            </a:r>
            <a:r>
              <a:rPr b="0" i="0" lang="ko-KR" sz="5700" u="none" cap="none" strike="noStrike">
                <a:solidFill>
                  <a:srgbClr val="605C5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700" u="none" cap="none" strike="noStrike">
                <a:solidFill>
                  <a:srgbClr val="605C59"/>
                </a:solidFill>
                <a:latin typeface="Calibri"/>
                <a:ea typeface="Calibri"/>
                <a:cs typeface="Calibri"/>
                <a:sym typeface="Calibri"/>
              </a:rPr>
              <a:t>증가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605C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8"/>
          <p:cNvGrpSpPr/>
          <p:nvPr/>
        </p:nvGrpSpPr>
        <p:grpSpPr>
          <a:xfrm>
            <a:off x="4696969" y="904601"/>
            <a:ext cx="12459697" cy="3705499"/>
            <a:chOff x="4696969" y="904601"/>
            <a:chExt cx="12459697" cy="3705499"/>
          </a:xfrm>
        </p:grpSpPr>
        <p:pic>
          <p:nvPicPr>
            <p:cNvPr descr="C:\Users\deokchan\Downloads\프로젝트1st\배달비\교촌 배달비 유료화.png" id="166" name="Google Shape;166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29600" y="916500"/>
              <a:ext cx="8927066" cy="36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play-lh.googleusercontent.com/JcAk9fv9TjWY0w05SOrk3lPAqmOi6K0w1eOZHjd2EPo58dPAcnUQaFYSmGX5F4JhIJY" id="167" name="Google Shape;167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96969" y="904601"/>
              <a:ext cx="3581399" cy="369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96969" y="904601"/>
              <a:ext cx="673100" cy="66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8"/>
            <p:cNvSpPr txBox="1"/>
            <p:nvPr/>
          </p:nvSpPr>
          <p:spPr>
            <a:xfrm>
              <a:off x="4754119" y="1057001"/>
              <a:ext cx="558800" cy="3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70" name="Google Shape;170;p8"/>
          <p:cNvGrpSpPr/>
          <p:nvPr/>
        </p:nvGrpSpPr>
        <p:grpSpPr>
          <a:xfrm>
            <a:off x="4642668" y="5845300"/>
            <a:ext cx="12761369" cy="3702700"/>
            <a:chOff x="4642668" y="5845300"/>
            <a:chExt cx="12761369" cy="3702700"/>
          </a:xfrm>
        </p:grpSpPr>
        <p:pic>
          <p:nvPicPr>
            <p:cNvPr descr="배달의민족 - Google Play 앱" id="171" name="Google Shape;17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42668" y="5858000"/>
              <a:ext cx="3689999" cy="369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58869" y="5858000"/>
              <a:ext cx="673100" cy="6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deokchan\Downloads\프로젝트1st\배달비\배민 배달비 유료화.png" id="173" name="Google Shape;173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05800" y="5845300"/>
              <a:ext cx="9098237" cy="369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8"/>
            <p:cNvSpPr txBox="1"/>
            <p:nvPr/>
          </p:nvSpPr>
          <p:spPr>
            <a:xfrm>
              <a:off x="4716019" y="6010400"/>
              <a:ext cx="558800" cy="3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pic>
        <p:nvPicPr>
          <p:cNvPr descr="C:\Users\deokchan\Downloads\프로젝트1st\배달비\01.30877002.1.jpg" id="175" name="Google Shape;17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4778" y="1095100"/>
            <a:ext cx="16209259" cy="7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deokchan</dc:creator>
</cp:coreProperties>
</file>